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4834" r:id="rId2"/>
  </p:sldIdLst>
  <p:sldSz cx="10691813" cy="7559675"/>
  <p:notesSz cx="174752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232" userDrawn="1">
          <p15:clr>
            <a:srgbClr val="A4A3A4"/>
          </p15:clr>
        </p15:guide>
        <p15:guide id="2" pos="13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D"/>
    <a:srgbClr val="996633"/>
    <a:srgbClr val="669933"/>
    <a:srgbClr val="8B7724"/>
    <a:srgbClr val="FFFFFF"/>
    <a:srgbClr val="663333"/>
    <a:srgbClr val="33CCCC"/>
    <a:srgbClr val="639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037" autoAdjust="0"/>
    <p:restoredTop sz="94697"/>
  </p:normalViewPr>
  <p:slideViewPr>
    <p:cSldViewPr>
      <p:cViewPr>
        <p:scale>
          <a:sx n="76" d="100"/>
          <a:sy n="76" d="100"/>
        </p:scale>
        <p:origin x="368" y="368"/>
      </p:cViewPr>
      <p:guideLst>
        <p:guide orient="horz" pos="2232"/>
        <p:guide pos="13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E3250-CBC8-4A5F-ADFA-D6EA6F62141A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410325" y="1219200"/>
            <a:ext cx="4654550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747838" y="4694238"/>
            <a:ext cx="13979525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9898063" y="9264650"/>
            <a:ext cx="757237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AD0C-BB54-4F05-A65F-2F79D5EB7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46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1pPr>
    <a:lvl2pPr marL="320996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2pPr>
    <a:lvl3pPr marL="641993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3pPr>
    <a:lvl4pPr marL="962989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4pPr>
    <a:lvl5pPr marL="1283985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5pPr>
    <a:lvl6pPr marL="1604982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6pPr>
    <a:lvl7pPr marL="1925978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7pPr>
    <a:lvl8pPr marL="2246974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8pPr>
    <a:lvl9pPr marL="2567971" algn="l" defTabSz="641993" rtl="0" eaLnBrk="1" latinLnBrk="0" hangingPunct="1">
      <a:defRPr kumimoji="1" sz="84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410325" y="1219200"/>
            <a:ext cx="4654550" cy="32924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ja-JP" alt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3187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886" y="2343500"/>
            <a:ext cx="9088041" cy="563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772" y="4233423"/>
            <a:ext cx="748426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2A2B0-F026-A841-BE69-99399275E756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7"/>
            <a:ext cx="2331315" cy="563680"/>
          </a:xfrm>
        </p:spPr>
        <p:txBody>
          <a:bodyPr lIns="0" tIns="0" rIns="0" bIns="0"/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DF830-5A0A-7443-A8EF-30C17F1B90E2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7"/>
            <a:ext cx="2331315" cy="563680"/>
          </a:xfrm>
        </p:spPr>
        <p:txBody>
          <a:bodyPr lIns="0" tIns="0" rIns="0" bIns="0"/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590" y="1738726"/>
            <a:ext cx="46509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284" y="1738726"/>
            <a:ext cx="46509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82A0-BE16-0C44-8006-2E89D0DC14DA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7"/>
            <a:ext cx="2331315" cy="563680"/>
          </a:xfrm>
        </p:spPr>
        <p:txBody>
          <a:bodyPr lIns="0" tIns="0" rIns="0" bIns="0"/>
          <a:lstStyle>
            <a:lvl1pPr>
              <a:defRPr sz="3663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C6448-7C6D-BC4C-B17E-FE4D1758454C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2B776-25F0-3945-97E4-1A8CE4CB60CF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白紙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dt" idx="10"/>
          </p:nvPr>
        </p:nvSpPr>
        <p:spPr>
          <a:xfrm>
            <a:off x="735063" y="7006705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491CF2FE-69BB-8945-991A-6F03165C9A7A}" type="datetime1">
              <a:rPr lang="ja-JP" altLang="en-US" smtClean="0"/>
              <a:t>2026/3/11</a:t>
            </a:fld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ftr" idx="11"/>
          </p:nvPr>
        </p:nvSpPr>
        <p:spPr>
          <a:xfrm>
            <a:off x="3541664" y="7006705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>
            <a:off x="7551094" y="7006705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rtl="0"/>
            <a:fld id="{00000000-1234-1234-1234-123412341234}" type="slidenum">
              <a:rPr lang="en-US" altLang="ja-JP" smtClean="0"/>
              <a:pPr rtl="0"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688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4788" y="367759"/>
            <a:ext cx="2331315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591" y="1738726"/>
            <a:ext cx="9622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217" y="7030503"/>
            <a:ext cx="3421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591" y="7030503"/>
            <a:ext cx="245911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F4C88-2E76-DF48-B520-8AEF7730F4FC}" type="datetime1">
              <a:rPr lang="ja-JP" altLang="en-US" smtClean="0"/>
              <a:t>2026/3/11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105" y="7030503"/>
            <a:ext cx="245911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39255">
        <a:defRPr>
          <a:latin typeface="+mn-lt"/>
          <a:ea typeface="+mn-ea"/>
          <a:cs typeface="+mn-cs"/>
        </a:defRPr>
      </a:lvl2pPr>
      <a:lvl3pPr marL="478510">
        <a:defRPr>
          <a:latin typeface="+mn-lt"/>
          <a:ea typeface="+mn-ea"/>
          <a:cs typeface="+mn-cs"/>
        </a:defRPr>
      </a:lvl3pPr>
      <a:lvl4pPr marL="717766">
        <a:defRPr>
          <a:latin typeface="+mn-lt"/>
          <a:ea typeface="+mn-ea"/>
          <a:cs typeface="+mn-cs"/>
        </a:defRPr>
      </a:lvl4pPr>
      <a:lvl5pPr marL="957021">
        <a:defRPr>
          <a:latin typeface="+mn-lt"/>
          <a:ea typeface="+mn-ea"/>
          <a:cs typeface="+mn-cs"/>
        </a:defRPr>
      </a:lvl5pPr>
      <a:lvl6pPr marL="1196276">
        <a:defRPr>
          <a:latin typeface="+mn-lt"/>
          <a:ea typeface="+mn-ea"/>
          <a:cs typeface="+mn-cs"/>
        </a:defRPr>
      </a:lvl6pPr>
      <a:lvl7pPr marL="1435532">
        <a:defRPr>
          <a:latin typeface="+mn-lt"/>
          <a:ea typeface="+mn-ea"/>
          <a:cs typeface="+mn-cs"/>
        </a:defRPr>
      </a:lvl7pPr>
      <a:lvl8pPr marL="1674787">
        <a:defRPr>
          <a:latin typeface="+mn-lt"/>
          <a:ea typeface="+mn-ea"/>
          <a:cs typeface="+mn-cs"/>
        </a:defRPr>
      </a:lvl8pPr>
      <a:lvl9pPr marL="191404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39255">
        <a:defRPr>
          <a:latin typeface="+mn-lt"/>
          <a:ea typeface="+mn-ea"/>
          <a:cs typeface="+mn-cs"/>
        </a:defRPr>
      </a:lvl2pPr>
      <a:lvl3pPr marL="478510">
        <a:defRPr>
          <a:latin typeface="+mn-lt"/>
          <a:ea typeface="+mn-ea"/>
          <a:cs typeface="+mn-cs"/>
        </a:defRPr>
      </a:lvl3pPr>
      <a:lvl4pPr marL="717766">
        <a:defRPr>
          <a:latin typeface="+mn-lt"/>
          <a:ea typeface="+mn-ea"/>
          <a:cs typeface="+mn-cs"/>
        </a:defRPr>
      </a:lvl4pPr>
      <a:lvl5pPr marL="957021">
        <a:defRPr>
          <a:latin typeface="+mn-lt"/>
          <a:ea typeface="+mn-ea"/>
          <a:cs typeface="+mn-cs"/>
        </a:defRPr>
      </a:lvl5pPr>
      <a:lvl6pPr marL="1196276">
        <a:defRPr>
          <a:latin typeface="+mn-lt"/>
          <a:ea typeface="+mn-ea"/>
          <a:cs typeface="+mn-cs"/>
        </a:defRPr>
      </a:lvl6pPr>
      <a:lvl7pPr marL="1435532">
        <a:defRPr>
          <a:latin typeface="+mn-lt"/>
          <a:ea typeface="+mn-ea"/>
          <a:cs typeface="+mn-cs"/>
        </a:defRPr>
      </a:lvl7pPr>
      <a:lvl8pPr marL="1674787">
        <a:defRPr>
          <a:latin typeface="+mn-lt"/>
          <a:ea typeface="+mn-ea"/>
          <a:cs typeface="+mn-cs"/>
        </a:defRPr>
      </a:lvl8pPr>
      <a:lvl9pPr marL="191404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48123-ACE4-DB96-6354-2CF6272E0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E167F24-B917-15AF-367C-BD0EFF21F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4723"/>
              </p:ext>
            </p:extLst>
          </p:nvPr>
        </p:nvGraphicFramePr>
        <p:xfrm>
          <a:off x="279110" y="423150"/>
          <a:ext cx="4976471" cy="5702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911">
                  <a:extLst>
                    <a:ext uri="{9D8B030D-6E8A-4147-A177-3AD203B41FA5}">
                      <a16:colId xmlns:a16="http://schemas.microsoft.com/office/drawing/2014/main" val="1497280713"/>
                    </a:ext>
                  </a:extLst>
                </a:gridCol>
                <a:gridCol w="1011199">
                  <a:extLst>
                    <a:ext uri="{9D8B030D-6E8A-4147-A177-3AD203B41FA5}">
                      <a16:colId xmlns:a16="http://schemas.microsoft.com/office/drawing/2014/main" val="3687712334"/>
                    </a:ext>
                  </a:extLst>
                </a:gridCol>
                <a:gridCol w="1456437">
                  <a:extLst>
                    <a:ext uri="{9D8B030D-6E8A-4147-A177-3AD203B41FA5}">
                      <a16:colId xmlns:a16="http://schemas.microsoft.com/office/drawing/2014/main" val="1073237469"/>
                    </a:ext>
                  </a:extLst>
                </a:gridCol>
                <a:gridCol w="1907519">
                  <a:extLst>
                    <a:ext uri="{9D8B030D-6E8A-4147-A177-3AD203B41FA5}">
                      <a16:colId xmlns:a16="http://schemas.microsoft.com/office/drawing/2014/main" val="2895799197"/>
                    </a:ext>
                  </a:extLst>
                </a:gridCol>
                <a:gridCol w="294405">
                  <a:extLst>
                    <a:ext uri="{9D8B030D-6E8A-4147-A177-3AD203B41FA5}">
                      <a16:colId xmlns:a16="http://schemas.microsoft.com/office/drawing/2014/main" val="3685118500"/>
                    </a:ext>
                  </a:extLst>
                </a:gridCol>
              </a:tblGrid>
              <a:tr h="264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No.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  <a:endParaRPr lang="ja-JP" altLang="en-US" sz="900" b="0" i="0" u="none" strike="noStrike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ポイント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めやす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✓</a:t>
                      </a:r>
                      <a:endParaRPr lang="ja-JP" altLang="en-US" sz="700" b="0" i="0" u="none" strike="noStrike" dirty="0">
                        <a:solidFill>
                          <a:schemeClr val="bg1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B77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522022"/>
                  </a:ext>
                </a:extLst>
              </a:tr>
              <a:tr h="264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9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商品の基本情報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860" marR="36860" marT="36860" marB="368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729681"/>
                  </a:ext>
                </a:extLst>
              </a:tr>
              <a:tr h="6295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A-1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商品規格書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-93663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必要項目が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枚紙で伝わる商品規格書があるか</a:t>
                      </a:r>
                      <a:endParaRPr lang="en-US" altLang="ja-JP" sz="8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93663" indent="-93663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最新の内容を反映済みか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商品名・重量・サイズ・保存方法・最小ロット数・梱包資材・検査結果などを網羅。</a:t>
                      </a:r>
                      <a:r>
                        <a:rPr lang="ja-JP" altLang="en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</a:t>
                      </a:r>
                      <a:r>
                        <a:rPr lang="en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FCP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展示会・商談会シート」などの既存書式または独自書式を活用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591396"/>
                  </a:ext>
                </a:extLst>
              </a:tr>
              <a:tr h="47230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A-2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価格設定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3663" indent="-93663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持続可能な取引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が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行える価格設定であるか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希望小売価格が極端に高い場合などには、流通関係者の取扱い難易度が上がる場合もある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818193"/>
                  </a:ext>
                </a:extLst>
              </a:tr>
              <a:tr h="61879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A-3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食品ラベル／</a:t>
                      </a:r>
                      <a:r>
                        <a:rPr lang="en-US" altLang="ja-JP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JAN</a:t>
                      </a: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-93663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商品ケース等に貼付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同封を求められる場合に対応できるか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外装（段ボール等）に製造元と内容物がわかる最低限の記載。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JAN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コードを要する場合は抜漏れなく流通関係者と貼付方法を調整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24104"/>
                  </a:ext>
                </a:extLst>
              </a:tr>
              <a:tr h="61879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A-4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保存・賞味期限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3663" marR="0" indent="-93663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保存方法及び消費期限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賞味期限の記載があるか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加工食品は賞味期限が長い（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180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日以上）ほど取り扱われやすい。短い場合、納品頻度を明確に。生鮮食品は保存方法や適温を記載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268726"/>
                  </a:ext>
                </a:extLst>
              </a:tr>
              <a:tr h="2643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生産・品質管理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36860" marR="36860" marT="36860" marB="368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387413"/>
                  </a:ext>
                </a:extLst>
              </a:tr>
              <a:tr h="6206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B-1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生産記録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marR="0" indent="-9525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「いつ・だれが・何を」生産したか最低限トレーサビリティ（追跡可能性）が確保されているか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手書き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/Excel/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写真記録で記録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8175543"/>
                  </a:ext>
                </a:extLst>
              </a:tr>
              <a:tr h="42009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B-2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衛生手順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-95250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体調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確認と、手洗いなど基本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動作が決まって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いるか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複数項目からなる衛生チェックマニュアルとして作成・運用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818390"/>
                  </a:ext>
                </a:extLst>
              </a:tr>
              <a:tr h="37635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B-3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温湿度</a:t>
                      </a: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管理</a:t>
                      </a:r>
                      <a:endParaRPr lang="en-US" altLang="ja-JP" sz="9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（主に加工業者）</a:t>
                      </a:r>
                      <a:endParaRPr kumimoji="0" lang="ja-JP" altLang="en-US" sz="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-95250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貯蔵設備等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の温湿度記録を取っているか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毎日記録が難しければ出荷日／仕込み日を必須にするなど工夫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273496"/>
                  </a:ext>
                </a:extLst>
              </a:tr>
              <a:tr h="53384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B-4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異物混入</a:t>
                      </a:r>
                      <a:r>
                        <a:rPr lang="ja-JP" altLang="en-US" sz="7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（コンタミネーション）</a:t>
                      </a: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防止</a:t>
                      </a:r>
                      <a:endParaRPr lang="en-US" altLang="ja-JP" sz="9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（主に加工業者）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5250" indent="-95250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毛髪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金属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などが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混入しやすい生産工程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に対策が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あるか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帽子の着用、金属探知機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粘着ローラーの使用、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名でのチェックなどをチェックマニュアルとして運用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996156"/>
                  </a:ext>
                </a:extLst>
              </a:tr>
              <a:tr h="61879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B-5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客観的な</a:t>
                      </a:r>
                      <a:br>
                        <a:rPr lang="en-US" altLang="ja-JP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管理基準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95250" indent="-95250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法令遵守や社内の安全ルールが説明できるか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HACCP/GAP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等の第三者から認証を受けたり、認証に準じて管理したり、（将来的な認証を見据え）社内の安全ルールを構築・徹底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359590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1969F67-AD97-FDAA-CF7D-3109D27F2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09009"/>
              </p:ext>
            </p:extLst>
          </p:nvPr>
        </p:nvGraphicFramePr>
        <p:xfrm>
          <a:off x="5498306" y="437899"/>
          <a:ext cx="5067804" cy="5687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079">
                  <a:extLst>
                    <a:ext uri="{9D8B030D-6E8A-4147-A177-3AD203B41FA5}">
                      <a16:colId xmlns:a16="http://schemas.microsoft.com/office/drawing/2014/main" val="491113595"/>
                    </a:ext>
                  </a:extLst>
                </a:gridCol>
                <a:gridCol w="885082">
                  <a:extLst>
                    <a:ext uri="{9D8B030D-6E8A-4147-A177-3AD203B41FA5}">
                      <a16:colId xmlns:a16="http://schemas.microsoft.com/office/drawing/2014/main" val="1058726921"/>
                    </a:ext>
                  </a:extLst>
                </a:gridCol>
                <a:gridCol w="1677368">
                  <a:extLst>
                    <a:ext uri="{9D8B030D-6E8A-4147-A177-3AD203B41FA5}">
                      <a16:colId xmlns:a16="http://schemas.microsoft.com/office/drawing/2014/main" val="3805489178"/>
                    </a:ext>
                  </a:extLst>
                </a:gridCol>
                <a:gridCol w="1768209">
                  <a:extLst>
                    <a:ext uri="{9D8B030D-6E8A-4147-A177-3AD203B41FA5}">
                      <a16:colId xmlns:a16="http://schemas.microsoft.com/office/drawing/2014/main" val="3904788094"/>
                    </a:ext>
                  </a:extLst>
                </a:gridCol>
                <a:gridCol w="329066">
                  <a:extLst>
                    <a:ext uri="{9D8B030D-6E8A-4147-A177-3AD203B41FA5}">
                      <a16:colId xmlns:a16="http://schemas.microsoft.com/office/drawing/2014/main" val="388381461"/>
                    </a:ext>
                  </a:extLst>
                </a:gridCol>
              </a:tblGrid>
              <a:tr h="2453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No.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項目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ポイント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めやす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ja-JP" altLang="en-US" sz="900" b="0" i="0" u="none" strike="noStrike" dirty="0">
                          <a:solidFill>
                            <a:schemeClr val="bg1"/>
                          </a:solidFill>
                          <a:effectLst/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✓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77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55210"/>
                  </a:ext>
                </a:extLst>
              </a:tr>
              <a:tr h="2453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1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物流・取引</a:t>
                      </a:r>
                      <a:r>
                        <a:rPr lang="ja-JP" altLang="en-US" sz="9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条件</a:t>
                      </a:r>
                      <a:endParaRPr lang="ja-JP" alt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6860" marR="36860" marT="14512" marB="145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6860" marR="36860" marT="36860" marB="368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976847"/>
                  </a:ext>
                </a:extLst>
              </a:tr>
              <a:tr h="3974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C-1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荷姿／包装仕様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箱寸法</a:t>
                      </a:r>
                      <a:r>
                        <a:rPr lang="en-US" altLang="ja-JP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入数</a:t>
                      </a:r>
                      <a:r>
                        <a:rPr lang="en-US" altLang="ja-JP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ラベル位置などの基本仕様を決めてあるか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別途、小口規格がある場合等は取引先と個別に合意しておく。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0221708"/>
                  </a:ext>
                </a:extLst>
              </a:tr>
              <a:tr h="56490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C-2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リードタイム</a:t>
                      </a:r>
                      <a:endParaRPr lang="en-US" altLang="ja-JP" sz="9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（納期）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indent="-90488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遵守可能な納期を取引先と合意できるか</a:t>
                      </a:r>
                      <a:endParaRPr lang="en-US" altLang="ja-JP" sz="8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90488" indent="-90488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注文を受けてから納品までの日数とその背景を説明できるか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短納期が望ましい。天災その他の不可抗力による納期遅延が起こりうる場合は、取引先に事前共有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669372"/>
                  </a:ext>
                </a:extLst>
              </a:tr>
              <a:tr h="4853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C-3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配送料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元払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着払の方針と送料の概算を取引に事前共有できているか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送料込み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別を先に決める。</a:t>
                      </a:r>
                      <a:b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配送先ごとに送料が異なる場合は認識に相違がないよう留意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285854"/>
                  </a:ext>
                </a:extLst>
              </a:tr>
              <a:tr h="34936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C-4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見積書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見積の基本情報に不足がないか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不確定な条件がある場合は「応相談」などと記載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19636"/>
                  </a:ext>
                </a:extLst>
              </a:tr>
              <a:tr h="2453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コミュニケーションにおけるリスク管理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8326254"/>
                  </a:ext>
                </a:extLst>
              </a:tr>
              <a:tr h="5744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D-1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緊急連絡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連絡先と連絡が確実につく時間帯（受付時間）を伝達できるか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営業時間を明記し、固定電話が不通の場合の対応（業務用携帯の電話番号や補助担当者の連絡先の案内）ができると安心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009704"/>
                  </a:ext>
                </a:extLst>
              </a:tr>
              <a:tr h="75731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D-2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返品／リコール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返品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リコール対応（情報確認、事実確認、回収可否の判断、返品手続、再発防止策の作成・報告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、情報公開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）ができる体制が整っているか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必要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に応じて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PL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保険の加入も検討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（加工業者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はほぼ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必須）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941452"/>
                  </a:ext>
                </a:extLst>
              </a:tr>
              <a:tr h="62133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D-3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支払条件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0488" indent="-90488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取引先の決済方法を把握できているか</a:t>
                      </a:r>
                      <a:endParaRPr lang="en-US" altLang="ja-JP" sz="800" b="0" i="0" u="none" strike="noStrike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90488" indent="-90488" algn="l" fontAlgn="ctr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経理担当者が配置されているか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「末締め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翌々月払い」など支払条件の方針を統一する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220025"/>
                  </a:ext>
                </a:extLst>
              </a:tr>
              <a:tr h="2453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8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1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ブランディング・販売促進</a:t>
                      </a: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1942798"/>
                  </a:ext>
                </a:extLst>
              </a:tr>
              <a:tr h="4853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E-1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営業資料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写真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枚と商品ポイントが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枚紙で視覚的に伝わる資料があるか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文章は少なめ。写真はスマートフォンでの撮影可。用途がわかるレシピや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POP</a:t>
                      </a:r>
                      <a:r>
                        <a:rPr lang="ja-JP" altLang="en-US" sz="800" b="0" i="0" u="none" strike="noStrike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の添付推奨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153356"/>
                  </a:ext>
                </a:extLst>
              </a:tr>
              <a:tr h="47042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7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9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ブランド要素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カラー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ロゴ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パッケージの方向性が定まっているか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素材の統一感が重要。</a:t>
                      </a:r>
                      <a:b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商品ストーリー「誰が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何を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なぜ」を</a:t>
                      </a:r>
                      <a:r>
                        <a:rPr lang="en-US" altLang="ja-JP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r>
                        <a:rPr lang="ja-JP" altLang="en-US" sz="800" b="0" i="0" u="none" strike="noStrike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秒程度で語れるように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34025" marR="34025" marT="13396" marB="133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 marL="34025" marR="34025" marT="34025" marB="340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712620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4DC230-D4E6-DCC4-9953-9D25BC90AB64}"/>
              </a:ext>
            </a:extLst>
          </p:cNvPr>
          <p:cNvSpPr txBox="1"/>
          <p:nvPr/>
        </p:nvSpPr>
        <p:spPr>
          <a:xfrm>
            <a:off x="164306" y="122237"/>
            <a:ext cx="4419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（参考）販路拡大チェックリスト　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事務局作成</a:t>
            </a:r>
            <a:endParaRPr kumimoji="1" lang="ja-JP" altLang="en-US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1A9651-8662-7EEB-ABA6-8B687C3B4148}"/>
              </a:ext>
            </a:extLst>
          </p:cNvPr>
          <p:cNvSpPr/>
          <p:nvPr/>
        </p:nvSpPr>
        <p:spPr>
          <a:xfrm flipV="1">
            <a:off x="279110" y="6257082"/>
            <a:ext cx="10287000" cy="1143483"/>
          </a:xfrm>
          <a:prstGeom prst="rect">
            <a:avLst/>
          </a:prstGeom>
          <a:solidFill>
            <a:srgbClr val="FFFF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026D67A-345C-59CD-812E-4DE1596AD5F7}"/>
              </a:ext>
            </a:extLst>
          </p:cNvPr>
          <p:cNvSpPr txBox="1"/>
          <p:nvPr/>
        </p:nvSpPr>
        <p:spPr>
          <a:xfrm>
            <a:off x="545810" y="6410991"/>
            <a:ext cx="9753600" cy="827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000"/>
              </a:lnSpc>
            </a:pPr>
            <a:r>
              <a:rPr lang="ja-JP" altLang="en-US" sz="1400" dirty="0">
                <a:latin typeface="+mn-ea"/>
                <a:ea typeface="+mn-ea"/>
              </a:rPr>
              <a:t>自社の現状を客観的に見直すためのチェックリストです 。すべての項目が最初から完璧である必要はありませんが、「現状に何が足りないのか」を可視化することが第一歩です。自社用にアレンジしたり、定期的にチーム内で読み合わせをしたり、クリアできた項目にチェックを入れたりすることで、販売体制づくりに役立ててください。</a:t>
            </a:r>
            <a:endParaRPr kumimoji="1" lang="ja-JP" altLang="en-US" sz="14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7BE4B12E-1344-2577-791E-04E4BB9141A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222706" y="7208837"/>
            <a:ext cx="348661" cy="304800"/>
          </a:xfrm>
        </p:spPr>
        <p:txBody>
          <a:bodyPr/>
          <a:lstStyle/>
          <a:p>
            <a:pPr rtl="0"/>
            <a:fld id="{00000000-1234-1234-1234-123412341234}" type="slidenum">
              <a:rPr lang="en-US" altLang="ja-JP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rtl="0"/>
              <a:t>1</a:t>
            </a:fld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197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1914</TotalTime>
  <Words>892</Words>
  <Application>Microsoft Macintosh PowerPoint</Application>
  <PresentationFormat>ユーザー設定</PresentationFormat>
  <Paragraphs>102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Hiragino Sans W4</vt:lpstr>
      <vt:lpstr>游ゴシック</vt:lpstr>
      <vt:lpstr>Arial</vt:lpstr>
      <vt:lpstr>Calibri</vt:lpstr>
      <vt:lpstr>Trebuchet MS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瀬崎真広</dc:creator>
  <cp:lastModifiedBy>太田みどり</cp:lastModifiedBy>
  <cp:revision>29</cp:revision>
  <cp:lastPrinted>2026-03-10T04:53:08Z</cp:lastPrinted>
  <dcterms:created xsi:type="dcterms:W3CDTF">2026-02-16T02:37:56Z</dcterms:created>
  <dcterms:modified xsi:type="dcterms:W3CDTF">2026-03-11T07:43:15Z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2026-02-16T00:00:00Z</vt:filetime>
  </property>
  <property fmtid="{D5CDD505-2E9C-101B-9397-08002B2CF9AE}" pid="3" name="LastSaved">
    <vt:filetime>2026-02-16T00:00:00Z</vt:filetime>
  </property>
  <property fmtid="{D5CDD505-2E9C-101B-9397-08002B2CF9AE}" pid="4" name="Producer">
    <vt:lpwstr>3-Heights™ PDF Merge Split Shell 6.12.1.11 (http://www.pdf-tools.com)</vt:lpwstr>
  </property>
</Properties>
</file>